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06" r:id="rId5"/>
    <p:sldId id="401" r:id="rId6"/>
    <p:sldId id="398" r:id="rId7"/>
    <p:sldId id="337" r:id="rId8"/>
    <p:sldId id="338" r:id="rId9"/>
    <p:sldId id="302" r:id="rId10"/>
    <p:sldId id="396" r:id="rId11"/>
    <p:sldId id="352" r:id="rId12"/>
    <p:sldId id="331" r:id="rId13"/>
    <p:sldId id="332" r:id="rId14"/>
    <p:sldId id="342" r:id="rId15"/>
    <p:sldId id="403" r:id="rId16"/>
    <p:sldId id="349" r:id="rId17"/>
    <p:sldId id="399" r:id="rId18"/>
    <p:sldId id="402" r:id="rId19"/>
  </p:sldIdLst>
  <p:sldSz cx="9144000" cy="6858000" type="screen4x3"/>
  <p:notesSz cx="6858000" cy="99456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 Abele" initials="MA" lastIdx="1" clrIdx="0">
    <p:extLst>
      <p:ext uri="{19B8F6BF-5375-455C-9EA6-DF929625EA0E}">
        <p15:presenceInfo xmlns:p15="http://schemas.microsoft.com/office/powerpoint/2012/main" userId="b83bd30cb1762b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B"/>
    <a:srgbClr val="E68900"/>
    <a:srgbClr val="FF9900"/>
    <a:srgbClr val="CC0099"/>
    <a:srgbClr val="F8F8F8"/>
    <a:srgbClr val="FFFF66"/>
    <a:srgbClr val="FF9966"/>
    <a:srgbClr val="CCFFFF"/>
    <a:srgbClr val="D3D1D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125" autoAdjust="0"/>
  </p:normalViewPr>
  <p:slideViewPr>
    <p:cSldViewPr>
      <p:cViewPr varScale="1">
        <p:scale>
          <a:sx n="113" d="100"/>
          <a:sy n="113" d="100"/>
        </p:scale>
        <p:origin x="114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6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08720" y="9293324"/>
            <a:ext cx="2398092" cy="1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de-DE" dirty="0"/>
              <a:t>Prof. Manuela Droll – Seminar Weingarten</a:t>
            </a:r>
          </a:p>
        </p:txBody>
      </p:sp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48102" y="292324"/>
            <a:ext cx="341294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Tagung der Bereichsleitungen der Seminare (Beruflich)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157192" y="292324"/>
            <a:ext cx="11942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de-DE" dirty="0"/>
              <a:t>19./20. Oktober 2021</a:t>
            </a:r>
          </a:p>
        </p:txBody>
      </p:sp>
    </p:spTree>
    <p:extLst>
      <p:ext uri="{BB962C8B-B14F-4D97-AF65-F5344CB8AC3E}">
        <p14:creationId xmlns:p14="http://schemas.microsoft.com/office/powerpoint/2010/main" val="226134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43000" y="331523"/>
            <a:ext cx="1000274" cy="1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de-DE" dirty="0"/>
              <a:t>Titel des Vortrags</a:t>
            </a:r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724203"/>
            <a:ext cx="4572000" cy="44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Textformatierung des Masters zu bearbeiten.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19200" y="9491971"/>
            <a:ext cx="2316340" cy="1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de-DE" dirty="0"/>
              <a:t>Vortragender, Anlass, 1. Dezember 2003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099758" y="9491971"/>
            <a:ext cx="583493" cy="1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000" i="1">
                <a:latin typeface="Arial" charset="0"/>
              </a:defRPr>
            </a:lvl1pPr>
          </a:lstStyle>
          <a:p>
            <a:r>
              <a:rPr lang="de-DE" dirty="0"/>
              <a:t>Seite </a:t>
            </a:r>
            <a:fld id="{F8FF1768-1DF2-410F-ABF6-E09C1CB8A556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0424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190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381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571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762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609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Titel des Vortrags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Vortragender, Anlass, 1. Dezember 2003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87308" y="9491971"/>
            <a:ext cx="395942" cy="155001"/>
          </a:xfrm>
          <a:ln/>
        </p:spPr>
        <p:txBody>
          <a:bodyPr/>
          <a:lstStyle/>
          <a:p>
            <a:r>
              <a:rPr lang="de-DE" dirty="0"/>
              <a:t>Seite </a:t>
            </a:r>
            <a:fld id="{15D6A4A5-8FAD-4C38-9007-166D4F851531}" type="slidenum">
              <a:rPr lang="de-DE"/>
              <a:pPr/>
              <a:t>10</a:t>
            </a:fld>
            <a:endParaRPr lang="de-DE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1625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4404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29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320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774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82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7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38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13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174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Titel des Vortrags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Vortragender, Anlass, 1. Dezember 2003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/>
              <a:t>Seite </a:t>
            </a:r>
            <a:fld id="{F8FF1768-1DF2-410F-ABF6-E09C1CB8A556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85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Titel des Vortrags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Vortragender, Anlass, 1. Dezember 2003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87308" y="9491971"/>
            <a:ext cx="395942" cy="155001"/>
          </a:xfrm>
          <a:ln/>
        </p:spPr>
        <p:txBody>
          <a:bodyPr/>
          <a:lstStyle/>
          <a:p>
            <a:r>
              <a:rPr lang="de-DE" dirty="0"/>
              <a:t>Seite </a:t>
            </a:r>
            <a:fld id="{15D6A4A5-8FAD-4C38-9007-166D4F851531}" type="slidenum">
              <a:rPr lang="de-DE"/>
              <a:pPr/>
              <a:t>8</a:t>
            </a:fld>
            <a:endParaRPr lang="de-DE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29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Titel des Vortrags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Vortragender, Anlass, 1. Dezember 2003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87308" y="9491971"/>
            <a:ext cx="395942" cy="155001"/>
          </a:xfrm>
          <a:ln/>
        </p:spPr>
        <p:txBody>
          <a:bodyPr/>
          <a:lstStyle/>
          <a:p>
            <a:r>
              <a:rPr lang="de-DE" dirty="0"/>
              <a:t>Seite </a:t>
            </a:r>
            <a:fld id="{15D6A4A5-8FAD-4C38-9007-166D4F851531}" type="slidenum">
              <a:rPr lang="de-DE"/>
              <a:pPr/>
              <a:t>9</a:t>
            </a:fld>
            <a:endParaRPr lang="de-DE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201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2819400"/>
          </a:xfrm>
        </p:spPr>
        <p:txBody>
          <a:bodyPr/>
          <a:lstStyle>
            <a:lvl1pPr algn="ctr">
              <a:defRPr sz="54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10000"/>
            <a:ext cx="7772400" cy="1828800"/>
          </a:xfrm>
        </p:spPr>
        <p:txBody>
          <a:bodyPr/>
          <a:lstStyle>
            <a:lvl1pPr marL="0" indent="0" algn="ctr">
              <a:lnSpc>
                <a:spcPct val="120000"/>
              </a:lnSpc>
              <a:buFontTx/>
              <a:buNone/>
              <a:defRPr sz="1200" b="1">
                <a:latin typeface="Arial" charset="0"/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477000"/>
            <a:ext cx="14414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661248"/>
            <a:ext cx="2103581" cy="86015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32317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98895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219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de-DE" dirty="0"/>
              <a:t>Klicken Sie auf das Symbol, um die SmartArt-Grafik hinzuzufügen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866063" y="381000"/>
            <a:ext cx="592137" cy="152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14608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219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de-DE" dirty="0"/>
              <a:t>Diagramm durch Klicken auf Symbol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866063" y="381000"/>
            <a:ext cx="592137" cy="152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19933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74367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165304"/>
            <a:ext cx="4462264" cy="46409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Folie ‹Nr.›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248440" y="381000"/>
            <a:ext cx="5209760" cy="15388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190985697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46334720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281022697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409590172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155782173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23758440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76224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53035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Folie ‹Nr.›, 17. Februar 2004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Basismodell Unterrichtsbeobachtung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10293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zum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Textformatierung des Masters zu bearbeiten.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18973" y="381000"/>
            <a:ext cx="513922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1">
                <a:latin typeface="Arial" charset="0"/>
              </a:defRPr>
            </a:lvl1pPr>
          </a:lstStyle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dirty="0">
              <a:latin typeface="Times New Roman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82" y="6226725"/>
            <a:ext cx="1224136" cy="50054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714CEB5-B7A1-42F4-8DF9-57DBC8E3829E}"/>
              </a:ext>
            </a:extLst>
          </p:cNvPr>
          <p:cNvSpPr txBox="1"/>
          <p:nvPr userDrawn="1"/>
        </p:nvSpPr>
        <p:spPr>
          <a:xfrm>
            <a:off x="605409" y="6338499"/>
            <a:ext cx="2213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Folie </a:t>
            </a:r>
            <a:fld id="{5A5CB9C4-6A14-4A38-98D0-C9699462AD0A}" type="slidenum">
              <a:rPr 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2">
            <a:extLst>
              <a:ext uri="{FF2B5EF4-FFF2-40B4-BE49-F238E27FC236}">
                <a16:creationId xmlns:a16="http://schemas.microsoft.com/office/drawing/2014/main" id="{699C8DEA-F7B8-4359-AEB0-E5E437F570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093296"/>
            <a:ext cx="914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E177F2F-ECB4-43B5-BE09-FA13D55EA35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47789"/>
            <a:ext cx="91440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pull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9pPr>
    </p:titleStyle>
    <p:bodyStyle>
      <a:lvl1pPr marL="280988" indent="-280988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85750" algn="l" rtl="0" eaLnBrk="1" fontAlgn="base" hangingPunct="1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763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3pPr>
      <a:lvl4pPr marL="15954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145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4717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289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3861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43338" indent="-2286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bbw.kultus-bw.de/site/pbs-bw-new/get/documents/KULTUS.Dachmandant/KULTUS/Dienststellen/ibbw/Empirische%20Bildungsforschung/Programme-und-Projekte/Wirksamer_Unterricht/Wirksamer%20Unterricht%20-%20Band%201_Trautwein%20et%20al.%20(2018)_Grundlagen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ibbw-bw.de/site/pbs-bw-km-root/get/documents_E825351715/KULTUS.Dachmandant/KULTUS/Dienststellen/ibbw/Empirische%20Bildungsforschung/Programme-und-Projekte/Unterrichtsfeedbackbogen/IBBW_Unterrichtsfeedbackbogen_Juni%202021.pdf" TargetMode="External"/><Relationship Id="rId4" Type="http://schemas.openxmlformats.org/officeDocument/2006/relationships/hyperlink" Target="https://ibbw.kultus-bw.de/site/pbs-bw-km-root/get/documents_E-523136125/KULTUS.Dachmandant/KULTUS/Dienststellen/ibbw/Empirische%20Bildungsforschung/Programme-und-Projekte/Unterrichtsfeedbackbogen/IBBW_Unterrichtsfeedbackbogen_Manual_Juni%20202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://bs.seminar-freiburg.de/site/pbs-bw-km-root/get/documents_E134553552/KULTUS.Dachmandant/KULTUS/Seminare/seminar-freiburg-bs/Mentoren/Basismodell_Unterrichtsbeobachtung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bbw-bw.de/site/pbs-bw-km-root/get/documents_E-1122529391/KULTUS.Dachmandant/KULTUS/Dienststellen/ibbw/Empirische%20Bildungsforschung/Programme-und-Projekte/Wirksamer_Unterricht/Wirksamer%20Unterricht%20-%20Band%201_Trautwein%20et%20al.%20(2018)_Grundlage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706252"/>
            <a:ext cx="8455958" cy="723103"/>
          </a:xfrm>
        </p:spPr>
        <p:txBody>
          <a:bodyPr/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Einführung in das Basismodell </a:t>
            </a:r>
            <a:r>
              <a:rPr lang="de-DE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de-DE" sz="24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für die Unterrichtsbeobachtung und -bewertung </a:t>
            </a:r>
            <a:br>
              <a:rPr lang="de-DE" sz="24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an beruflichen Schulen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03848" y="6486619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/>
          </a:p>
        </p:txBody>
      </p:sp>
      <p:sp>
        <p:nvSpPr>
          <p:cNvPr id="3" name="Textfeld 2"/>
          <p:cNvSpPr txBox="1"/>
          <p:nvPr/>
        </p:nvSpPr>
        <p:spPr>
          <a:xfrm>
            <a:off x="3419872" y="6486619"/>
            <a:ext cx="26273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Arial" pitchFamily="34" charset="0"/>
                <a:cs typeface="Arial" pitchFamily="34" charset="0"/>
              </a:rPr>
              <a:t>Zentrum für Schulqualität und Lehrerbildung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91CA84B-7D8A-4DF9-9A9A-D6AE5F7E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" r="1287" b="699"/>
          <a:stretch/>
        </p:blipFill>
        <p:spPr bwMode="auto">
          <a:xfrm>
            <a:off x="3258300" y="1546290"/>
            <a:ext cx="2736303" cy="3882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810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1046265-503E-4BE5-BA77-3F6BAD3B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Basismodell Unterrichtsbeobachtung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1C5EB2-156E-4A0B-8572-5BDD3F49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00" y="880000"/>
            <a:ext cx="7189081" cy="4948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F5C5E5-4CE7-4225-B528-A04EE96EDFDE}"/>
              </a:ext>
            </a:extLst>
          </p:cNvPr>
          <p:cNvSpPr txBox="1"/>
          <p:nvPr/>
        </p:nvSpPr>
        <p:spPr>
          <a:xfrm>
            <a:off x="1043608" y="5808158"/>
            <a:ext cx="5271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Quelle: Entwickelt nach dem Angebot-Nutzungs-Modell nach Prof. Andreas Helmke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713ABC-A599-4176-9DB2-FF258BBC9F48}"/>
              </a:ext>
            </a:extLst>
          </p:cNvPr>
          <p:cNvSpPr txBox="1"/>
          <p:nvPr/>
        </p:nvSpPr>
        <p:spPr>
          <a:xfrm>
            <a:off x="6749136" y="1916832"/>
            <a:ext cx="12961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" b="0" strike="noStrike" dirty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Quelle: </a:t>
            </a:r>
            <a:r>
              <a:rPr lang="de-DE" sz="300" dirty="0">
                <a:solidFill>
                  <a:schemeClr val="tx2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Wirksamer Unterricht - Band 1_Trautwein et al. (2018)_Grundlagen.pdf (kultus-bw.de) </a:t>
            </a:r>
            <a:r>
              <a:rPr lang="de-DE" sz="300" dirty="0">
                <a:solidFill>
                  <a:schemeClr val="tx2"/>
                </a:solidFill>
                <a:latin typeface="Arial Narrow" panose="020B0606020202030204" pitchFamily="34" charset="0"/>
              </a:rPr>
              <a:t>(abgerufen am 08.02.2022)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E2BDDE-F30C-4281-83F8-D5D23153C37B}"/>
              </a:ext>
            </a:extLst>
          </p:cNvPr>
          <p:cNvSpPr txBox="1"/>
          <p:nvPr/>
        </p:nvSpPr>
        <p:spPr>
          <a:xfrm rot="19509914">
            <a:off x="1059924" y="1839887"/>
            <a:ext cx="1512168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Exemplarisch</a:t>
            </a:r>
          </a:p>
        </p:txBody>
      </p:sp>
    </p:spTree>
    <p:extLst>
      <p:ext uri="{BB962C8B-B14F-4D97-AF65-F5344CB8AC3E}">
        <p14:creationId xmlns:p14="http://schemas.microsoft.com/office/powerpoint/2010/main" val="953200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958"/>
          </a:xfrm>
        </p:spPr>
        <p:txBody>
          <a:bodyPr wrap="square" anchor="b"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Konkretisierung der Beobachtungsfelder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FF1DF8-A699-4A34-B8CF-E10E000D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464959"/>
            <a:ext cx="4750271" cy="4158853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778AE93-DE68-4043-9E63-C8F0AD84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6CF3CD4-A101-46ED-8F8C-2520CE15C461}"/>
              </a:ext>
            </a:extLst>
          </p:cNvPr>
          <p:cNvSpPr/>
          <p:nvPr/>
        </p:nvSpPr>
        <p:spPr bwMode="auto">
          <a:xfrm>
            <a:off x="3933950" y="4470682"/>
            <a:ext cx="1534521" cy="1125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258E435-98B3-4E5A-9D83-DD11287D8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" t="13" r="217" b="175"/>
          <a:stretch/>
        </p:blipFill>
        <p:spPr>
          <a:xfrm>
            <a:off x="683568" y="1915586"/>
            <a:ext cx="3031088" cy="3003829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AED5C7F-E4D0-4ED1-A79D-110188CF20F0}"/>
              </a:ext>
            </a:extLst>
          </p:cNvPr>
          <p:cNvCxnSpPr>
            <a:cxnSpLocks/>
          </p:cNvCxnSpPr>
          <p:nvPr/>
        </p:nvCxnSpPr>
        <p:spPr>
          <a:xfrm flipH="1" flipV="1">
            <a:off x="2987824" y="2780928"/>
            <a:ext cx="946126" cy="16897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9956EB7-D98C-4342-BA5B-DFC39A0E11D2}"/>
              </a:ext>
            </a:extLst>
          </p:cNvPr>
          <p:cNvSpPr txBox="1"/>
          <p:nvPr/>
        </p:nvSpPr>
        <p:spPr>
          <a:xfrm>
            <a:off x="5652120" y="562381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 Narrow" panose="020B0606020202030204" pitchFamily="34" charset="0"/>
              </a:rPr>
              <a:t>Merkmale: beobachtbar!</a:t>
            </a:r>
          </a:p>
        </p:txBody>
      </p:sp>
    </p:spTree>
    <p:extLst>
      <p:ext uri="{BB962C8B-B14F-4D97-AF65-F5344CB8AC3E}">
        <p14:creationId xmlns:p14="http://schemas.microsoft.com/office/powerpoint/2010/main" val="3123341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20422DF-F792-4749-BF4C-A131EBCE6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0975"/>
          <a:stretch/>
        </p:blipFill>
        <p:spPr>
          <a:xfrm rot="278307">
            <a:off x="3762266" y="3130056"/>
            <a:ext cx="4959891" cy="2624400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778AE93-DE68-4043-9E63-C8F0AD84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7E9A96-215D-4120-8AD9-F09D0AD9AA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20874683">
            <a:off x="471070" y="1185288"/>
            <a:ext cx="4982122" cy="26242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772816"/>
            <a:ext cx="5698976" cy="2202945"/>
          </a:xfrm>
        </p:spPr>
        <p:txBody>
          <a:bodyPr wrap="square" anchor="b">
            <a:normAutofit/>
          </a:bodyPr>
          <a:lstStyle/>
          <a:p>
            <a:pPr algn="ctr"/>
            <a:r>
              <a:rPr lang="de-DE" sz="3600" dirty="0">
                <a:latin typeface="Arial Narrow" panose="020B0606020202030204" pitchFamily="34" charset="0"/>
                <a:cs typeface="Arial" panose="020B0604020202020204" pitchFamily="34" charset="0"/>
              </a:rPr>
              <a:t>Weitere Informationen zum neuen Basismodell und zu den Tiefenstrukturen erhalten Sie in den Informationsveranstaltungen.</a:t>
            </a:r>
          </a:p>
        </p:txBody>
      </p:sp>
    </p:spTree>
    <p:extLst>
      <p:ext uri="{BB962C8B-B14F-4D97-AF65-F5344CB8AC3E}">
        <p14:creationId xmlns:p14="http://schemas.microsoft.com/office/powerpoint/2010/main" val="3617267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81245" y="381000"/>
            <a:ext cx="5139227" cy="1538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D5DE54C9-77BA-4CDE-B6C2-FEA7D505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31961"/>
            <a:ext cx="10515600" cy="616839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</a:rPr>
              <a:t>Anhang: Unterrichtsfeedbackbogen QUBE-F</a:t>
            </a:r>
            <a:endParaRPr lang="de-DE" sz="3600" dirty="0">
              <a:latin typeface="Arial Narrow" panose="020B0606020202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10B727-F589-4CEC-B223-3351D8ECE0F6}"/>
              </a:ext>
            </a:extLst>
          </p:cNvPr>
          <p:cNvSpPr txBox="1"/>
          <p:nvPr/>
        </p:nvSpPr>
        <p:spPr>
          <a:xfrm>
            <a:off x="5796136" y="1916832"/>
            <a:ext cx="1818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Arial Narrow" panose="020B0606020202030204" pitchFamily="34" charset="0"/>
              </a:rPr>
              <a:t>Im kollegialen Feedback </a:t>
            </a:r>
          </a:p>
          <a:p>
            <a:pPr lvl="0"/>
            <a:r>
              <a:rPr lang="de-DE" sz="2000" dirty="0">
                <a:latin typeface="Arial Narrow" panose="020B0606020202030204" pitchFamily="34" charset="0"/>
              </a:rPr>
              <a:t>kann auch der „Unterrichtsfeed-backbogen Tiefenstrukturen“ genutzt werden.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de-DE" sz="2000" dirty="0">
              <a:latin typeface="Arial Narrow" panose="020B0606020202030204" pitchFamily="34" charset="0"/>
            </a:endParaRPr>
          </a:p>
          <a:p>
            <a:pPr lvl="0"/>
            <a:endParaRPr lang="de-DE" sz="2000" i="1" dirty="0"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1DDF5FD-56ED-4B36-8332-7A913154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45359"/>
            <a:ext cx="4464496" cy="33130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5FC5B46-7A79-4B88-963C-115631C94E11}"/>
              </a:ext>
            </a:extLst>
          </p:cNvPr>
          <p:cNvSpPr txBox="1"/>
          <p:nvPr/>
        </p:nvSpPr>
        <p:spPr>
          <a:xfrm>
            <a:off x="389092" y="5477216"/>
            <a:ext cx="4619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 zum: Manual Unterrichtsfeedbackbogen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EEC9DF9-142C-484A-8A9D-F83B15A9B627}"/>
              </a:ext>
            </a:extLst>
          </p:cNvPr>
          <p:cNvSpPr txBox="1"/>
          <p:nvPr/>
        </p:nvSpPr>
        <p:spPr>
          <a:xfrm>
            <a:off x="377432" y="5230244"/>
            <a:ext cx="47427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b="0" strike="noStrike" dirty="0">
                <a:effectLst/>
                <a:latin typeface="Arial Narrow" panose="020B0606020202030204" pitchFamily="34" charset="0"/>
              </a:rPr>
              <a:t>Quelle: </a:t>
            </a:r>
            <a:r>
              <a:rPr lang="de-DE" sz="500" dirty="0"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IBBW_Unterrichtsfeedbackbogen_Juni 2021.pdf (ibbw-bw.de) </a:t>
            </a:r>
            <a:r>
              <a:rPr lang="de-DE" sz="500" dirty="0">
                <a:latin typeface="Arial Narrow" panose="020B0606020202030204" pitchFamily="34" charset="0"/>
              </a:rPr>
              <a:t>(abgerufen am 08.02.2022)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215206-9DBC-4C1B-9955-1B26C0399669}"/>
              </a:ext>
            </a:extLst>
          </p:cNvPr>
          <p:cNvSpPr txBox="1"/>
          <p:nvPr/>
        </p:nvSpPr>
        <p:spPr>
          <a:xfrm rot="1735031">
            <a:off x="1739872" y="3276673"/>
            <a:ext cx="3215983" cy="46166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FF0000"/>
                </a:solidFill>
              </a:rPr>
              <a:t>nicht</a:t>
            </a:r>
            <a:r>
              <a:rPr lang="de-DE" b="1" dirty="0">
                <a:solidFill>
                  <a:srgbClr val="FF0000"/>
                </a:solidFill>
              </a:rPr>
              <a:t> zur Bewertung!</a:t>
            </a:r>
          </a:p>
        </p:txBody>
      </p:sp>
    </p:spTree>
    <p:extLst>
      <p:ext uri="{BB962C8B-B14F-4D97-AF65-F5344CB8AC3E}">
        <p14:creationId xmlns:p14="http://schemas.microsoft.com/office/powerpoint/2010/main" val="2816353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02" y="529664"/>
            <a:ext cx="9003997" cy="791886"/>
          </a:xfrm>
        </p:spPr>
        <p:txBody>
          <a:bodyPr wrap="square" anchor="b">
            <a:normAutofit fontScale="90000"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Informationsveranstaltungen zum neuen Basismodell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ACAA15AB-3D3F-49BF-999F-6008B46F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754D1E0-0C5A-47A3-8A79-705337F36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" r="1287" b="699"/>
          <a:stretch/>
        </p:blipFill>
        <p:spPr bwMode="auto">
          <a:xfrm>
            <a:off x="323528" y="1588594"/>
            <a:ext cx="2817128" cy="3997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BE0F72BC-AE39-4D90-9BA4-514397B7D962}"/>
              </a:ext>
            </a:extLst>
          </p:cNvPr>
          <p:cNvSpPr txBox="1"/>
          <p:nvPr/>
        </p:nvSpPr>
        <p:spPr>
          <a:xfrm>
            <a:off x="556475" y="5585626"/>
            <a:ext cx="2351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 zum: Basismodell</a:t>
            </a:r>
            <a:endParaRPr lang="de-DE" sz="2000" dirty="0"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634326" y="1321550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 Narrow" panose="020B0606020202030204" pitchFamily="34" charset="0"/>
              </a:rPr>
              <a:t>bieten die beruflichen Seminare für Aus- und Fortbildung der Lehrkräfte in Ihrer Region: Freiburg, Karlsruhe, Stuttgart und Weingarten.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008" y="1465660"/>
            <a:ext cx="2992006" cy="41199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0F37AD-D94E-46BF-8443-EF29FEA76532}"/>
              </a:ext>
            </a:extLst>
          </p:cNvPr>
          <p:cNvSpPr txBox="1"/>
          <p:nvPr/>
        </p:nvSpPr>
        <p:spPr>
          <a:xfrm>
            <a:off x="3928302" y="5708737"/>
            <a:ext cx="269171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" b="0" strike="noStrike" dirty="0">
                <a:effectLst/>
                <a:latin typeface="Arial Narrow" panose="020B0606020202030204" pitchFamily="34" charset="0"/>
              </a:rPr>
              <a:t>Quelle</a:t>
            </a:r>
            <a:r>
              <a:rPr lang="de-DE" sz="400" b="0" strike="noStrike" dirty="0" smtClean="0">
                <a:effectLst/>
                <a:latin typeface="Arial Narrow" panose="020B0606020202030204" pitchFamily="34" charset="0"/>
              </a:rPr>
              <a:t>:</a:t>
            </a:r>
            <a:r>
              <a:rPr lang="de-DE" sz="400" dirty="0"/>
              <a:t>© Kultusministerium BW</a:t>
            </a:r>
            <a:r>
              <a:rPr lang="de-DE" sz="400" b="0" strike="noStrike" dirty="0" smtClean="0">
                <a:effectLst/>
                <a:latin typeface="Arial Narrow" panose="020B0606020202030204" pitchFamily="34" charset="0"/>
              </a:rPr>
              <a:t> </a:t>
            </a:r>
            <a:endParaRPr lang="de-DE" sz="400" b="0" strike="noStrike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745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Arial Narrow" panose="020B0606020202030204" pitchFamily="34" charset="0"/>
              </a:rPr>
              <a:t>Autorenteam des Basismodells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8229600" cy="2520281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Arial Narrow" panose="020B0606020202030204" pitchFamily="34" charset="0"/>
              </a:rPr>
              <a:t>Marc Abele, </a:t>
            </a:r>
            <a:r>
              <a:rPr lang="de-DE" sz="1600" b="0" dirty="0">
                <a:latin typeface="Arial Narrow" panose="020B0606020202030204" pitchFamily="34" charset="0"/>
              </a:rPr>
              <a:t>Seminar für Ausbildung und Fortbildung der Lehrkräfte Stuttgart (Berufliche Schulen)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Arial Narrow" panose="020B0606020202030204" pitchFamily="34" charset="0"/>
              </a:rPr>
              <a:t>Manuela Droll, </a:t>
            </a:r>
            <a:r>
              <a:rPr lang="de-DE" sz="1600" b="0" dirty="0">
                <a:latin typeface="Arial Narrow" panose="020B0606020202030204" pitchFamily="34" charset="0"/>
              </a:rPr>
              <a:t>Seminar für Ausbildung und Fortbildung der Lehrkräfte Weingarten (Berufliche Schulen)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Arial Narrow" panose="020B0606020202030204" pitchFamily="34" charset="0"/>
              </a:rPr>
              <a:t>Dr. Angela Kräft, </a:t>
            </a:r>
            <a:r>
              <a:rPr lang="de-DE" sz="1600" b="0" dirty="0">
                <a:latin typeface="Arial Narrow" panose="020B0606020202030204" pitchFamily="34" charset="0"/>
              </a:rPr>
              <a:t>Seminar für Ausbildung und Fortbildung der Lehrkräfte Karlsruhe (Berufliche Schulen)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Arial Narrow" panose="020B0606020202030204" pitchFamily="34" charset="0"/>
              </a:rPr>
              <a:t>Ulrike Oppermann-Asche, ZSL-Regionalstelle Schwäbisch Gmünd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Arial Narrow" panose="020B0606020202030204" pitchFamily="34" charset="0"/>
              </a:rPr>
              <a:t>Katja Weinbrecht, </a:t>
            </a:r>
            <a:r>
              <a:rPr lang="de-DE" sz="1600" b="0" dirty="0">
                <a:latin typeface="Arial Narrow" panose="020B0606020202030204" pitchFamily="34" charset="0"/>
              </a:rPr>
              <a:t>Seminar für Ausbildung und Fortbildung der Lehrkräfte Freiburg (Berufliche Schulen)</a:t>
            </a:r>
          </a:p>
          <a:p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Basismodell für die Unterrichtsbeobachtung- und bewertung an beruflichen Schulen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061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79376"/>
          </a:xfrm>
        </p:spPr>
        <p:txBody>
          <a:bodyPr/>
          <a:lstStyle/>
          <a:p>
            <a:r>
              <a:rPr lang="de-DE" b="1" dirty="0">
                <a:latin typeface="Arial Narrow" panose="020B0606020202030204" pitchFamily="34" charset="0"/>
              </a:rPr>
              <a:t>Einordnung des Basismodells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37444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Das Basismodell ist </a:t>
            </a:r>
            <a:r>
              <a:rPr lang="en-US" b="1" dirty="0">
                <a:latin typeface="Arial Narrow" panose="020B0606020202030204" pitchFamily="34" charset="0"/>
              </a:rPr>
              <a:t>das</a:t>
            </a:r>
            <a:r>
              <a:rPr lang="en-US" dirty="0">
                <a:latin typeface="Arial Narrow" panose="020B0606020202030204" pitchFamily="34" charset="0"/>
              </a:rPr>
              <a:t> Instrument, mit dem Unterrichtsqualität an </a:t>
            </a:r>
            <a:r>
              <a:rPr lang="en-US" dirty="0" err="1">
                <a:latin typeface="Arial Narrow" panose="020B0606020202030204" pitchFamily="34" charset="0"/>
              </a:rPr>
              <a:t>beruflichen</a:t>
            </a:r>
            <a:r>
              <a:rPr lang="en-US" dirty="0">
                <a:latin typeface="Arial Narrow" panose="020B0606020202030204" pitchFamily="34" charset="0"/>
              </a:rPr>
              <a:t> Schulen </a:t>
            </a:r>
            <a:r>
              <a:rPr lang="en-US" dirty="0" err="1">
                <a:latin typeface="Arial Narrow" panose="020B0606020202030204" pitchFamily="34" charset="0"/>
              </a:rPr>
              <a:t>umfassend</a:t>
            </a:r>
            <a:r>
              <a:rPr lang="en-US" dirty="0">
                <a:latin typeface="Arial Narrow" panose="020B0606020202030204" pitchFamily="34" charset="0"/>
              </a:rPr>
              <a:t> und </a:t>
            </a:r>
            <a:r>
              <a:rPr lang="en-US" dirty="0" err="1">
                <a:latin typeface="Arial Narrow" panose="020B0606020202030204" pitchFamily="34" charset="0"/>
              </a:rPr>
              <a:t>zutreffend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beobachtet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analysiert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bewertet</a:t>
            </a:r>
            <a:r>
              <a:rPr lang="en-US" dirty="0">
                <a:latin typeface="Arial Narrow" panose="020B0606020202030204" pitchFamily="34" charset="0"/>
              </a:rPr>
              <a:t> und </a:t>
            </a:r>
            <a:r>
              <a:rPr lang="en-US" dirty="0" err="1">
                <a:latin typeface="Arial Narrow" panose="020B0606020202030204" pitchFamily="34" charset="0"/>
              </a:rPr>
              <a:t>wirksam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weiterentwickelt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werden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kann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Es stellt die </a:t>
            </a:r>
            <a:r>
              <a:rPr lang="en-US" dirty="0" err="1">
                <a:latin typeface="Arial Narrow" panose="020B0606020202030204" pitchFamily="34" charset="0"/>
              </a:rPr>
              <a:t>pädagogische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Grundlage</a:t>
            </a:r>
            <a:r>
              <a:rPr lang="en-US" dirty="0">
                <a:latin typeface="Arial Narrow" panose="020B0606020202030204" pitchFamily="34" charset="0"/>
              </a:rPr>
              <a:t> mit den </a:t>
            </a:r>
            <a:r>
              <a:rPr lang="en-US" dirty="0" err="1">
                <a:latin typeface="Arial Narrow" panose="020B0606020202030204" pitchFamily="34" charset="0"/>
              </a:rPr>
              <a:t>entsprechenden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Bewertungs</a:t>
            </a:r>
            <a:r>
              <a:rPr lang="en-US" dirty="0">
                <a:latin typeface="Arial Narrow" panose="020B0606020202030204" pitchFamily="34" charset="0"/>
              </a:rPr>
              <a:t> –und </a:t>
            </a:r>
            <a:r>
              <a:rPr lang="en-US" dirty="0" err="1">
                <a:latin typeface="Arial Narrow" panose="020B0606020202030204" pitchFamily="34" charset="0"/>
              </a:rPr>
              <a:t>Beurteilungsmaßstäben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dar</a:t>
            </a:r>
            <a:r>
              <a:rPr lang="en-US" dirty="0">
                <a:latin typeface="Arial Narrow" panose="020B0606020202030204" pitchFamily="34" charset="0"/>
              </a:rPr>
              <a:t>. </a:t>
            </a:r>
            <a:endParaRPr lang="de-DE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Für alle </a:t>
            </a:r>
            <a:r>
              <a:rPr lang="en-US" dirty="0" err="1">
                <a:latin typeface="Arial Narrow" panose="020B0606020202030204" pitchFamily="34" charset="0"/>
              </a:rPr>
              <a:t>Akteurinnen</a:t>
            </a:r>
            <a:r>
              <a:rPr lang="en-US" dirty="0">
                <a:latin typeface="Arial Narrow" panose="020B0606020202030204" pitchFamily="34" charset="0"/>
              </a:rPr>
              <a:t> und </a:t>
            </a:r>
            <a:r>
              <a:rPr lang="en-US" dirty="0" err="1">
                <a:latin typeface="Arial Narrow" panose="020B0606020202030204" pitchFamily="34" charset="0"/>
              </a:rPr>
              <a:t>Akteuren</a:t>
            </a:r>
            <a:r>
              <a:rPr lang="en-US" dirty="0">
                <a:latin typeface="Arial Narrow" panose="020B0606020202030204" pitchFamily="34" charset="0"/>
              </a:rPr>
              <a:t>, die an den </a:t>
            </a:r>
            <a:r>
              <a:rPr lang="en-US" dirty="0" err="1">
                <a:latin typeface="Arial Narrow" panose="020B0606020202030204" pitchFamily="34" charset="0"/>
              </a:rPr>
              <a:t>beruflichen</a:t>
            </a:r>
            <a:r>
              <a:rPr lang="en-US" dirty="0">
                <a:latin typeface="Arial Narrow" panose="020B0606020202030204" pitchFamily="34" charset="0"/>
              </a:rPr>
              <a:t> Schulen, in der </a:t>
            </a:r>
            <a:r>
              <a:rPr lang="en-US" dirty="0" err="1">
                <a:latin typeface="Arial Narrow" panose="020B0606020202030204" pitchFamily="34" charset="0"/>
              </a:rPr>
              <a:t>Schulaufsicht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oder</a:t>
            </a:r>
            <a:r>
              <a:rPr lang="en-US" dirty="0">
                <a:latin typeface="Arial Narrow" panose="020B0606020202030204" pitchFamily="34" charset="0"/>
              </a:rPr>
              <a:t> in </a:t>
            </a:r>
            <a:r>
              <a:rPr lang="en-US" dirty="0" err="1">
                <a:latin typeface="Arial Narrow" panose="020B0606020202030204" pitchFamily="34" charset="0"/>
              </a:rPr>
              <a:t>Aus</a:t>
            </a:r>
            <a:r>
              <a:rPr lang="en-US" dirty="0">
                <a:latin typeface="Arial Narrow" panose="020B0606020202030204" pitchFamily="34" charset="0"/>
              </a:rPr>
              <a:t>- und </a:t>
            </a:r>
            <a:r>
              <a:rPr lang="en-US" dirty="0" err="1">
                <a:latin typeface="Arial Narrow" panose="020B0606020202030204" pitchFamily="34" charset="0"/>
              </a:rPr>
              <a:t>Fortbildung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tätig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sind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schafft</a:t>
            </a:r>
            <a:r>
              <a:rPr lang="en-US" dirty="0">
                <a:latin typeface="Arial Narrow" panose="020B0606020202030204" pitchFamily="34" charset="0"/>
              </a:rPr>
              <a:t> es </a:t>
            </a:r>
            <a:r>
              <a:rPr lang="en-US" dirty="0" err="1">
                <a:latin typeface="Arial Narrow" panose="020B0606020202030204" pitchFamily="34" charset="0"/>
              </a:rPr>
              <a:t>ein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gemeinsames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Verständnis</a:t>
            </a:r>
            <a:r>
              <a:rPr lang="en-US" dirty="0">
                <a:latin typeface="Arial Narrow" panose="020B0606020202030204" pitchFamily="34" charset="0"/>
              </a:rPr>
              <a:t> über die </a:t>
            </a:r>
            <a:r>
              <a:rPr lang="en-US" dirty="0" err="1">
                <a:latin typeface="Arial Narrow" panose="020B0606020202030204" pitchFamily="34" charset="0"/>
              </a:rPr>
              <a:t>Bedingungsfaktoren</a:t>
            </a:r>
            <a:r>
              <a:rPr lang="en-US" dirty="0">
                <a:latin typeface="Arial Narrow" panose="020B0606020202030204" pitchFamily="34" charset="0"/>
              </a:rPr>
              <a:t> von </a:t>
            </a:r>
            <a:r>
              <a:rPr lang="en-US" dirty="0" err="1">
                <a:latin typeface="Arial Narrow" panose="020B0606020202030204" pitchFamily="34" charset="0"/>
              </a:rPr>
              <a:t>Unterricht</a:t>
            </a:r>
            <a:r>
              <a:rPr lang="en-US" dirty="0">
                <a:latin typeface="Arial Narrow" panose="020B0606020202030204" pitchFamily="34" charset="0"/>
              </a:rPr>
              <a:t>, in </a:t>
            </a:r>
            <a:r>
              <a:rPr lang="en-US" dirty="0" err="1">
                <a:latin typeface="Arial Narrow" panose="020B0606020202030204" pitchFamily="34" charset="0"/>
              </a:rPr>
              <a:t>dessen</a:t>
            </a:r>
            <a:r>
              <a:rPr lang="en-US" dirty="0">
                <a:latin typeface="Arial Narrow" panose="020B0606020202030204" pitchFamily="34" charset="0"/>
              </a:rPr>
              <a:t> Zentrum der </a:t>
            </a:r>
            <a:r>
              <a:rPr lang="en-US" dirty="0" err="1">
                <a:latin typeface="Arial Narrow" panose="020B0606020202030204" pitchFamily="34" charset="0"/>
              </a:rPr>
              <a:t>Lernprozess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steht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Basismodell für die Unterrichtsbeobachtung- und bewertung an beruflichen Schulen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262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B15E6EE0-F291-4A0E-9BB8-948C0DC21F2A}"/>
              </a:ext>
            </a:extLst>
          </p:cNvPr>
          <p:cNvSpPr txBox="1">
            <a:spLocks/>
          </p:cNvSpPr>
          <p:nvPr/>
        </p:nvSpPr>
        <p:spPr bwMode="auto">
          <a:xfrm>
            <a:off x="755576" y="824201"/>
            <a:ext cx="8965624" cy="62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de-DE" b="1" kern="0" dirty="0">
                <a:latin typeface="Arial Narrow" panose="020B0606020202030204" pitchFamily="34" charset="0"/>
              </a:rPr>
              <a:t>Basismodell alt             Basismodell neu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18C126A2-A9CD-4B3A-9E9D-421991B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09E027-6B7F-4103-B5CF-820CB5E68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" t="396" b="519"/>
          <a:stretch/>
        </p:blipFill>
        <p:spPr>
          <a:xfrm>
            <a:off x="795697" y="1476896"/>
            <a:ext cx="3144644" cy="4446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DC173E-EEE8-450E-8E73-C9687620C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828" y="1469390"/>
            <a:ext cx="3175373" cy="445400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00369F8-25F6-4451-8121-51E4F2DA68F0}"/>
              </a:ext>
            </a:extLst>
          </p:cNvPr>
          <p:cNvSpPr/>
          <p:nvPr/>
        </p:nvSpPr>
        <p:spPr bwMode="auto">
          <a:xfrm>
            <a:off x="5920740" y="5095720"/>
            <a:ext cx="739492" cy="23065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CC829B5-1719-4617-ADD0-70CDDE11F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5690814"/>
            <a:ext cx="1448117" cy="685969"/>
          </a:xfrm>
          <a:prstGeom prst="rect">
            <a:avLst/>
          </a:prstGeom>
        </p:spPr>
      </p:pic>
      <p:sp>
        <p:nvSpPr>
          <p:cNvPr id="24" name="Ovale Legende 5">
            <a:extLst>
              <a:ext uri="{FF2B5EF4-FFF2-40B4-BE49-F238E27FC236}">
                <a16:creationId xmlns:a16="http://schemas.microsoft.com/office/drawing/2014/main" id="{B6146E85-C029-467B-BF9C-D981981EA657}"/>
              </a:ext>
            </a:extLst>
          </p:cNvPr>
          <p:cNvSpPr/>
          <p:nvPr/>
        </p:nvSpPr>
        <p:spPr>
          <a:xfrm>
            <a:off x="3936893" y="4509120"/>
            <a:ext cx="1448117" cy="1156284"/>
          </a:xfrm>
          <a:prstGeom prst="wedgeEllipseCallout">
            <a:avLst>
              <a:gd name="adj1" fmla="val -48246"/>
              <a:gd name="adj2" fmla="val 46912"/>
            </a:avLst>
          </a:prstGeom>
          <a:solidFill>
            <a:srgbClr val="FFCC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 Narrow" panose="020B0606020202030204" pitchFamily="34" charset="0"/>
              </a:rPr>
              <a:t>Gutes bewahren – 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rial Narrow" panose="020B0606020202030204" pitchFamily="34" charset="0"/>
              </a:rPr>
              <a:t>Neues ergänzen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rial Narrow" panose="020B060602020203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10330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025" y="1450221"/>
            <a:ext cx="3045588" cy="41937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958"/>
          </a:xfrm>
        </p:spPr>
        <p:txBody>
          <a:bodyPr wrap="square" anchor="b"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Was ist guter Unterricht?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33FC839-EBA5-4509-8D0E-640065FA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441471"/>
            <a:ext cx="1256687" cy="13170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FC38365-C54D-422C-9ED5-080B83A92FA3}"/>
              </a:ext>
            </a:extLst>
          </p:cNvPr>
          <p:cNvSpPr txBox="1"/>
          <p:nvPr/>
        </p:nvSpPr>
        <p:spPr>
          <a:xfrm>
            <a:off x="3563888" y="1842367"/>
            <a:ext cx="13064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Lernangebot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738E44-A957-47A6-932D-9A768A13E5BE}"/>
              </a:ext>
            </a:extLst>
          </p:cNvPr>
          <p:cNvSpPr/>
          <p:nvPr/>
        </p:nvSpPr>
        <p:spPr bwMode="auto">
          <a:xfrm>
            <a:off x="3577648" y="4068505"/>
            <a:ext cx="1512168" cy="1584176"/>
          </a:xfrm>
          <a:prstGeom prst="ellipse">
            <a:avLst/>
          </a:prstGeom>
          <a:solidFill>
            <a:srgbClr val="FFFF66">
              <a:alpha val="42000"/>
            </a:srgb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A9FB080-9CBF-42B1-B88E-A520B13705F4}"/>
              </a:ext>
            </a:extLst>
          </p:cNvPr>
          <p:cNvSpPr txBox="1"/>
          <p:nvPr/>
        </p:nvSpPr>
        <p:spPr>
          <a:xfrm>
            <a:off x="3586667" y="4718566"/>
            <a:ext cx="15503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Schülerhandeln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0F37AD-D94E-46BF-8443-EF29FEA76532}"/>
              </a:ext>
            </a:extLst>
          </p:cNvPr>
          <p:cNvSpPr txBox="1"/>
          <p:nvPr/>
        </p:nvSpPr>
        <p:spPr>
          <a:xfrm>
            <a:off x="3437841" y="5746231"/>
            <a:ext cx="269171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" b="0" strike="noStrike" dirty="0">
                <a:effectLst/>
                <a:latin typeface="Arial Narrow" panose="020B0606020202030204" pitchFamily="34" charset="0"/>
              </a:rPr>
              <a:t>Quelle</a:t>
            </a:r>
            <a:r>
              <a:rPr lang="de-DE" sz="400" b="0" strike="noStrike" dirty="0" smtClean="0">
                <a:effectLst/>
                <a:latin typeface="Arial Narrow" panose="020B0606020202030204" pitchFamily="34" charset="0"/>
              </a:rPr>
              <a:t>:</a:t>
            </a:r>
            <a:r>
              <a:rPr lang="de-DE" sz="400" dirty="0"/>
              <a:t>© Kultusministerium BW</a:t>
            </a:r>
            <a:r>
              <a:rPr lang="de-DE" sz="400" b="0" strike="noStrike" dirty="0" smtClean="0">
                <a:effectLst/>
                <a:latin typeface="Arial Narrow" panose="020B0606020202030204" pitchFamily="34" charset="0"/>
              </a:rPr>
              <a:t> </a:t>
            </a:r>
            <a:endParaRPr lang="de-DE" sz="400" b="0" strike="noStrike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ACAA15AB-3D3F-49BF-999F-6008B46F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0BF6914-779D-4736-9A6A-EA00811C0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" t="13" r="217" b="175"/>
          <a:stretch/>
        </p:blipFill>
        <p:spPr>
          <a:xfrm>
            <a:off x="323528" y="1988840"/>
            <a:ext cx="2638680" cy="2614950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056B45F-3F63-4603-9FCD-F9F78EB964F5}"/>
              </a:ext>
            </a:extLst>
          </p:cNvPr>
          <p:cNvCxnSpPr>
            <a:cxnSpLocks/>
          </p:cNvCxnSpPr>
          <p:nvPr/>
        </p:nvCxnSpPr>
        <p:spPr>
          <a:xfrm flipH="1">
            <a:off x="1271637" y="3254939"/>
            <a:ext cx="2873080" cy="3084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1BEFCD4-E06D-48DA-A2F3-8494DB38E811}"/>
              </a:ext>
            </a:extLst>
          </p:cNvPr>
          <p:cNvCxnSpPr>
            <a:cxnSpLocks/>
          </p:cNvCxnSpPr>
          <p:nvPr/>
        </p:nvCxnSpPr>
        <p:spPr>
          <a:xfrm flipH="1" flipV="1">
            <a:off x="1881013" y="3888010"/>
            <a:ext cx="1705654" cy="76881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9299938-863A-4798-9A75-54DB49076E28}"/>
              </a:ext>
            </a:extLst>
          </p:cNvPr>
          <p:cNvCxnSpPr>
            <a:cxnSpLocks/>
          </p:cNvCxnSpPr>
          <p:nvPr/>
        </p:nvCxnSpPr>
        <p:spPr>
          <a:xfrm flipH="1">
            <a:off x="1938322" y="2375664"/>
            <a:ext cx="1648345" cy="46741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714EFEC7-024C-416A-89F6-D6DFABC2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717" y="2590894"/>
            <a:ext cx="1471652" cy="154229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D3E9B8A-1127-4593-8977-0DBAF6716438}"/>
              </a:ext>
            </a:extLst>
          </p:cNvPr>
          <p:cNvSpPr txBox="1"/>
          <p:nvPr/>
        </p:nvSpPr>
        <p:spPr>
          <a:xfrm>
            <a:off x="4176868" y="3168117"/>
            <a:ext cx="14716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Lehrerhandeln</a:t>
            </a:r>
          </a:p>
        </p:txBody>
      </p:sp>
    </p:spTree>
    <p:extLst>
      <p:ext uri="{BB962C8B-B14F-4D97-AF65-F5344CB8AC3E}">
        <p14:creationId xmlns:p14="http://schemas.microsoft.com/office/powerpoint/2010/main" val="3081490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958"/>
          </a:xfrm>
        </p:spPr>
        <p:txBody>
          <a:bodyPr wrap="square" anchor="b"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Basismodell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BCBA80A-7A3A-4177-99AC-90BB6384292F}"/>
              </a:ext>
            </a:extLst>
          </p:cNvPr>
          <p:cNvSpPr txBox="1">
            <a:spLocks/>
          </p:cNvSpPr>
          <p:nvPr/>
        </p:nvSpPr>
        <p:spPr bwMode="auto">
          <a:xfrm>
            <a:off x="4593846" y="1421180"/>
            <a:ext cx="4041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 Narrow" panose="020B0606020202030204" pitchFamily="34" charset="0"/>
              </a:rPr>
              <a:t>Beobachtungsfelder </a:t>
            </a:r>
            <a:r>
              <a:rPr lang="en-US" kern="0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49679D-773A-48FC-BD50-9878DE2AC44D}"/>
              </a:ext>
            </a:extLst>
          </p:cNvPr>
          <p:cNvSpPr txBox="1"/>
          <p:nvPr/>
        </p:nvSpPr>
        <p:spPr>
          <a:xfrm>
            <a:off x="4593847" y="2197912"/>
            <a:ext cx="4041775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Schülerhandeln: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Engagement und 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Beteiligung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Klassenklima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ompetenzentwicklung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F65786-138D-41AF-9430-4E0B4D857CA3}"/>
              </a:ext>
            </a:extLst>
          </p:cNvPr>
          <p:cNvSpPr txBox="1"/>
          <p:nvPr/>
        </p:nvSpPr>
        <p:spPr>
          <a:xfrm>
            <a:off x="4604079" y="3396903"/>
            <a:ext cx="4031543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de-DE" sz="1500" b="1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Lehrerhandeln: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Konstruktive</a:t>
            </a:r>
            <a:r>
              <a:rPr lang="en-US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Strukturierte</a:t>
            </a:r>
            <a:r>
              <a:rPr lang="en-US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Klassenführung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FF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Ziel- und Kompetenzorientierung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AA2F69-BDEA-4520-97C6-97500484FA5A}"/>
              </a:ext>
            </a:extLst>
          </p:cNvPr>
          <p:cNvSpPr txBox="1"/>
          <p:nvPr/>
        </p:nvSpPr>
        <p:spPr>
          <a:xfrm>
            <a:off x="4593847" y="4568237"/>
            <a:ext cx="4041775" cy="1015663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Lernangebot: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Ziele und Inhalte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Differenzierung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Kognitive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Aktivierung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9B0F3AE-0C9D-4CCF-8919-EE0A3DC5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437985-B8F9-4532-BEA2-D48D9F32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" t="13" r="217" b="175"/>
          <a:stretch/>
        </p:blipFill>
        <p:spPr>
          <a:xfrm>
            <a:off x="395536" y="1700808"/>
            <a:ext cx="3918330" cy="3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6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0E7E0B3-ED57-44EB-A64D-82E133867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" t="13" r="217" b="175"/>
          <a:stretch/>
        </p:blipFill>
        <p:spPr>
          <a:xfrm>
            <a:off x="323528" y="1993533"/>
            <a:ext cx="3744416" cy="37107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958"/>
          </a:xfrm>
        </p:spPr>
        <p:txBody>
          <a:bodyPr wrap="square" anchor="b"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Basismodell</a:t>
            </a:r>
          </a:p>
        </p:txBody>
      </p:sp>
      <p:sp>
        <p:nvSpPr>
          <p:cNvPr id="8" name="Inhaltsplatzhalter 12">
            <a:extLst>
              <a:ext uri="{FF2B5EF4-FFF2-40B4-BE49-F238E27FC236}">
                <a16:creationId xmlns:a16="http://schemas.microsoft.com/office/drawing/2014/main" id="{901F32B1-BD0B-476A-A64C-4C2A0FE7E847}"/>
              </a:ext>
            </a:extLst>
          </p:cNvPr>
          <p:cNvSpPr txBox="1">
            <a:spLocks/>
          </p:cNvSpPr>
          <p:nvPr/>
        </p:nvSpPr>
        <p:spPr bwMode="auto">
          <a:xfrm>
            <a:off x="4355976" y="1349085"/>
            <a:ext cx="769643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 dirty="0">
              <a:latin typeface="Arial Narrow" panose="020B0606020202030204" pitchFamily="34" charset="0"/>
            </a:endParaRPr>
          </a:p>
          <a:p>
            <a:r>
              <a:rPr lang="de-DE" sz="2000" kern="0" dirty="0">
                <a:latin typeface="Arial Narrow" panose="020B0606020202030204" pitchFamily="34" charset="0"/>
              </a:rPr>
              <a:t>Lernprozess im Zentrum</a:t>
            </a:r>
            <a:endParaRPr lang="de-DE" sz="3600" kern="0" dirty="0">
              <a:latin typeface="Arial Narrow" panose="020B0606020202030204" pitchFamily="34" charset="0"/>
            </a:endParaRPr>
          </a:p>
          <a:p>
            <a:r>
              <a:rPr lang="de-DE" sz="2000" kern="0" dirty="0">
                <a:latin typeface="Arial Narrow" panose="020B0606020202030204" pitchFamily="34" charset="0"/>
              </a:rPr>
              <a:t>3 Dimensionen</a:t>
            </a:r>
          </a:p>
          <a:p>
            <a:r>
              <a:rPr lang="de-DE" sz="2000" kern="0" dirty="0">
                <a:latin typeface="Arial Narrow" panose="020B0606020202030204" pitchFamily="34" charset="0"/>
              </a:rPr>
              <a:t>9 Beobachtungsfelder</a:t>
            </a:r>
          </a:p>
          <a:p>
            <a:r>
              <a:rPr lang="de-DE" sz="2000" kern="0" dirty="0">
                <a:latin typeface="Arial Narrow" panose="020B0606020202030204" pitchFamily="34" charset="0"/>
              </a:rPr>
              <a:t>Kontext</a:t>
            </a:r>
          </a:p>
          <a:p>
            <a:endParaRPr lang="de-DE" sz="2000" kern="0" dirty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r>
              <a:rPr lang="de-DE" sz="1800" b="0" kern="0" dirty="0">
                <a:latin typeface="Arial Narrow" panose="020B0606020202030204" pitchFamily="34" charset="0"/>
              </a:rPr>
              <a:t> ganzheitliche Betrachtung von Unterricht</a:t>
            </a:r>
          </a:p>
          <a:p>
            <a:pPr>
              <a:buFontTx/>
              <a:buChar char="-"/>
            </a:pPr>
            <a:r>
              <a:rPr lang="de-DE" sz="1800" b="0" kern="0" dirty="0">
                <a:latin typeface="Arial Narrow" panose="020B0606020202030204" pitchFamily="34" charset="0"/>
              </a:rPr>
              <a:t> keine Checkliste</a:t>
            </a:r>
          </a:p>
          <a:p>
            <a:pPr>
              <a:buFontTx/>
              <a:buChar char="-"/>
            </a:pPr>
            <a:r>
              <a:rPr lang="de-DE" sz="1800" b="0" kern="0" dirty="0">
                <a:latin typeface="Arial Narrow" panose="020B0606020202030204" pitchFamily="34" charset="0"/>
              </a:rPr>
              <a:t> Interdependenz der einzelnen Faktoren</a:t>
            </a:r>
          </a:p>
          <a:p>
            <a:pPr>
              <a:buFontTx/>
              <a:buChar char="-"/>
            </a:pPr>
            <a:r>
              <a:rPr lang="de-DE" sz="1800" b="0" kern="0" dirty="0">
                <a:latin typeface="Arial Narrow" panose="020B0606020202030204" pitchFamily="34" charset="0"/>
              </a:rPr>
              <a:t> Überlappungen (Spektralfarben)</a:t>
            </a:r>
          </a:p>
          <a:p>
            <a:pPr>
              <a:buFontTx/>
              <a:buChar char="-"/>
            </a:pPr>
            <a:endParaRPr lang="de-DE" kern="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14520EF-6F95-4693-A460-D72F5726AEFA}"/>
              </a:ext>
            </a:extLst>
          </p:cNvPr>
          <p:cNvCxnSpPr/>
          <p:nvPr/>
        </p:nvCxnSpPr>
        <p:spPr>
          <a:xfrm flipV="1">
            <a:off x="2121322" y="2154237"/>
            <a:ext cx="2080926" cy="145966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7151D0F-AE56-4EDE-B696-BB8118504E7C}"/>
              </a:ext>
            </a:extLst>
          </p:cNvPr>
          <p:cNvCxnSpPr>
            <a:cxnSpLocks/>
          </p:cNvCxnSpPr>
          <p:nvPr/>
        </p:nvCxnSpPr>
        <p:spPr>
          <a:xfrm flipV="1">
            <a:off x="2771800" y="2537185"/>
            <a:ext cx="1440160" cy="10724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4E3555E-77F9-4CCC-9CD9-1239B8D9C784}"/>
              </a:ext>
            </a:extLst>
          </p:cNvPr>
          <p:cNvCxnSpPr>
            <a:cxnSpLocks/>
          </p:cNvCxnSpPr>
          <p:nvPr/>
        </p:nvCxnSpPr>
        <p:spPr>
          <a:xfrm flipV="1">
            <a:off x="3301628" y="2941894"/>
            <a:ext cx="905476" cy="6677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193EBD-DDB9-4E9E-BBD5-F0290A997CE9}"/>
              </a:ext>
            </a:extLst>
          </p:cNvPr>
          <p:cNvCxnSpPr>
            <a:cxnSpLocks/>
          </p:cNvCxnSpPr>
          <p:nvPr/>
        </p:nvCxnSpPr>
        <p:spPr>
          <a:xfrm flipV="1">
            <a:off x="3754366" y="3355645"/>
            <a:ext cx="432048" cy="33821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6B47EBD0-8DD7-4331-89DF-B4B47BB3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</p:spTree>
    <p:extLst>
      <p:ext uri="{BB962C8B-B14F-4D97-AF65-F5344CB8AC3E}">
        <p14:creationId xmlns:p14="http://schemas.microsoft.com/office/powerpoint/2010/main" val="2476159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0E7E0B3-ED57-44EB-A64D-82E133867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" t="13" r="217" b="175"/>
          <a:stretch/>
        </p:blipFill>
        <p:spPr>
          <a:xfrm>
            <a:off x="323528" y="1993533"/>
            <a:ext cx="3744416" cy="37107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BB0FFE-5CC4-4443-AEC5-1CAD02E8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958"/>
          </a:xfrm>
        </p:spPr>
        <p:txBody>
          <a:bodyPr wrap="square" anchor="b">
            <a:normAutofit/>
          </a:bodyPr>
          <a:lstStyle/>
          <a:p>
            <a:r>
              <a:rPr lang="de-DE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Basismodell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193EBD-DDB9-4E9E-BBD5-F0290A997CE9}"/>
              </a:ext>
            </a:extLst>
          </p:cNvPr>
          <p:cNvCxnSpPr>
            <a:cxnSpLocks/>
          </p:cNvCxnSpPr>
          <p:nvPr/>
        </p:nvCxnSpPr>
        <p:spPr>
          <a:xfrm flipV="1">
            <a:off x="3275856" y="2132856"/>
            <a:ext cx="1008112" cy="48223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6B47EBD0-8DD7-4331-89DF-B4B47BB3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20150" y="381000"/>
            <a:ext cx="0" cy="153988"/>
          </a:xfrm>
        </p:spPr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56C35AF-B01E-4719-897E-406F64C90550}"/>
              </a:ext>
            </a:extLst>
          </p:cNvPr>
          <p:cNvSpPr txBox="1">
            <a:spLocks/>
          </p:cNvSpPr>
          <p:nvPr/>
        </p:nvSpPr>
        <p:spPr bwMode="auto">
          <a:xfrm>
            <a:off x="4427662" y="1993533"/>
            <a:ext cx="4392488" cy="369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0988" indent="-280988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85750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763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5954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145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4717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289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3861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43338" indent="-228600" algn="l" rtl="0" eaLnBrk="1" fontAlgn="base" hangingPunct="1">
              <a:spcBef>
                <a:spcPct val="3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sz="1400" b="1" kern="0" dirty="0">
                <a:latin typeface="Arial Narrow" panose="020B0606020202030204" pitchFamily="34" charset="0"/>
                <a:cs typeface="Arial" panose="020B0604020202020204" pitchFamily="34" charset="0"/>
              </a:rPr>
              <a:t>Kontext: Einflüsse auf den Lernprozess</a:t>
            </a:r>
          </a:p>
          <a:p>
            <a:pPr marL="0" indent="0">
              <a:buFontTx/>
              <a:buNone/>
            </a:pPr>
            <a:endParaRPr lang="de-DE" sz="1000" kern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6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r>
              <a:rPr lang="de-DE" sz="1400" b="1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Schulentwicklung </a:t>
            </a:r>
            <a:r>
              <a:rPr lang="de-DE" sz="14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(z.B. Qualitätskonzept der Schule, Leitbild, pädagogisches Programm, kooperative Unterrichtsentwicklung) </a:t>
            </a:r>
            <a:endParaRPr lang="de-DE" sz="1800" kern="0" dirty="0">
              <a:solidFill>
                <a:srgbClr val="18171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r>
              <a:rPr lang="de-DE" sz="1400" b="1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individuelle Voraussetzungen der Lernenden</a:t>
            </a:r>
            <a:r>
              <a:rPr lang="de-DE" sz="18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(z.B. Vorwissen, kultureller Hintergrund, Lern- und Arbeitsverhalten, Leistungsfähigkeit)</a:t>
            </a:r>
          </a:p>
          <a:p>
            <a:pPr marL="342900" indent="-342900">
              <a:lnSpc>
                <a:spcPct val="106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r>
              <a:rPr lang="de-DE" sz="1400" b="1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sachliche und zeitliche Rahmenbedingungen des Unterrichts</a:t>
            </a:r>
            <a:r>
              <a:rPr lang="de-DE" sz="18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(z.B. Klassengröße, Raumsituation, Stundenplan, Ausstattung der Schule)</a:t>
            </a:r>
          </a:p>
          <a:p>
            <a:pPr marL="342900" indent="-342900">
              <a:lnSpc>
                <a:spcPct val="106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r>
              <a:rPr lang="de-DE" sz="1400" b="1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schulartspezifische Bedingungen </a:t>
            </a:r>
            <a:r>
              <a:rPr lang="de-DE" sz="1400" kern="0" dirty="0">
                <a:solidFill>
                  <a:srgbClr val="18171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(z.B. Schulform, Bildungsgang, Bildungsplan, beabsichtigte Abschlüsse) </a:t>
            </a:r>
            <a:endParaRPr lang="de-DE" sz="1400" kern="0" dirty="0">
              <a:solidFill>
                <a:srgbClr val="18171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endParaRPr lang="de-DE" sz="1400" kern="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21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1046265-503E-4BE5-BA77-3F6BAD3B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DE24931-4AA5-43DA-9B41-923CBA2732A8}"/>
              </a:ext>
            </a:extLst>
          </p:cNvPr>
          <p:cNvSpPr txBox="1">
            <a:spLocks/>
          </p:cNvSpPr>
          <p:nvPr/>
        </p:nvSpPr>
        <p:spPr>
          <a:xfrm>
            <a:off x="483553" y="548626"/>
            <a:ext cx="7920000" cy="108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b="1" dirty="0">
                <a:solidFill>
                  <a:schemeClr val="tx1"/>
                </a:solidFill>
                <a:latin typeface="Arial Narrow" panose="020B0606020202030204" pitchFamily="34" charset="0"/>
              </a:rPr>
              <a:t>Basisdimensionen von gutem Unterricht</a:t>
            </a:r>
          </a:p>
        </p:txBody>
      </p:sp>
      <p:graphicFrame>
        <p:nvGraphicFramePr>
          <p:cNvPr id="6" name="Inhaltsplatzhalter 4">
            <a:extLst>
              <a:ext uri="{FF2B5EF4-FFF2-40B4-BE49-F238E27FC236}">
                <a16:creationId xmlns:a16="http://schemas.microsoft.com/office/drawing/2014/main" id="{F20C2BFE-47D2-4F3E-8461-DA2BB5513E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731877"/>
              </p:ext>
            </p:extLst>
          </p:nvPr>
        </p:nvGraphicFramePr>
        <p:xfrm>
          <a:off x="395536" y="1412776"/>
          <a:ext cx="8496943" cy="47154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120">
                  <a:extLst>
                    <a:ext uri="{9D8B030D-6E8A-4147-A177-3AD203B41FA5}">
                      <a16:colId xmlns:a16="http://schemas.microsoft.com/office/drawing/2014/main" val="1024596683"/>
                    </a:ext>
                  </a:extLst>
                </a:gridCol>
                <a:gridCol w="3161625">
                  <a:extLst>
                    <a:ext uri="{9D8B030D-6E8A-4147-A177-3AD203B41FA5}">
                      <a16:colId xmlns:a16="http://schemas.microsoft.com/office/drawing/2014/main" val="3054593112"/>
                    </a:ext>
                  </a:extLst>
                </a:gridCol>
                <a:gridCol w="3422198">
                  <a:extLst>
                    <a:ext uri="{9D8B030D-6E8A-4147-A177-3AD203B41FA5}">
                      <a16:colId xmlns:a16="http://schemas.microsoft.com/office/drawing/2014/main" val="2578083967"/>
                    </a:ext>
                  </a:extLst>
                </a:gridCol>
              </a:tblGrid>
              <a:tr h="519936">
                <a:tc>
                  <a:txBody>
                    <a:bodyPr/>
                    <a:lstStyle/>
                    <a:p>
                      <a:r>
                        <a:rPr lang="de-DE" b="1" u="sng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Dimension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b="1" u="sng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Erklärung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b="1" u="sng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Beispiele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2455724"/>
                  </a:ext>
                </a:extLst>
              </a:tr>
              <a:tr h="1240103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Strukturierte</a:t>
                      </a:r>
                    </a:p>
                    <a:p>
                      <a:r>
                        <a:rPr lang="de-DE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Klassenführung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Unterricht ohne Störungen, Beteiligung aller und effektiver Nutzung der Unterrichtszeit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Kommunikation der Ziele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Einführung von Regeln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Umgang mit Störungen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9775792"/>
                  </a:ext>
                </a:extLst>
              </a:tr>
              <a:tr h="135193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E68900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Kognitive Aktivierung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Aktive und engagierte Auseinandersetzung mit den Lerninhalten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Anknüpfen an Vorwissen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Diskurs mit Schülern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kognitive Konflikte auslösen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Denkprozesse anregen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580112"/>
                  </a:ext>
                </a:extLst>
              </a:tr>
              <a:tr h="1603452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Konstruktive Unterstützung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Unterstützung bei Verständnisproblemen, gegenseitige Wertschätzung und Respekt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Fehlerkultur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angemessenes Tempo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formatives Feedback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Scaffolding: adaptive Hilfestellungen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7674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723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6A0B414-D8C5-4C21-8E8E-9DC72863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09" y="955195"/>
            <a:ext cx="6765382" cy="47759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1046265-503E-4BE5-BA77-3F6BAD3B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Basismodell für die Unterrichtsbeobachtung- und bewertung an beruflichen Schulen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9F07B5-F840-44A4-9210-A62488459E83}"/>
              </a:ext>
            </a:extLst>
          </p:cNvPr>
          <p:cNvSpPr txBox="1"/>
          <p:nvPr/>
        </p:nvSpPr>
        <p:spPr>
          <a:xfrm>
            <a:off x="2648278" y="4114285"/>
            <a:ext cx="1373306" cy="338554"/>
          </a:xfrm>
          <a:prstGeom prst="rect">
            <a:avLst/>
          </a:prstGeom>
          <a:solidFill>
            <a:srgbClr val="FFFF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latin typeface="Arial Narrow" panose="020B0606020202030204" pitchFamily="34" charset="0"/>
              </a:rPr>
              <a:t>Lernprozesse der Schülerinnen und Schüler*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635130-E0DC-4C3B-8E62-559CEECF41C7}"/>
              </a:ext>
            </a:extLst>
          </p:cNvPr>
          <p:cNvSpPr txBox="1"/>
          <p:nvPr/>
        </p:nvSpPr>
        <p:spPr>
          <a:xfrm>
            <a:off x="4689755" y="3810247"/>
            <a:ext cx="1904428" cy="200055"/>
          </a:xfrm>
          <a:prstGeom prst="rect">
            <a:avLst/>
          </a:prstGeom>
          <a:solidFill>
            <a:srgbClr val="FFFF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>
                <a:latin typeface="Arial Narrow" panose="020B0606020202030204" pitchFamily="34" charset="0"/>
              </a:rPr>
              <a:t>Basisdimensionen des Unterrichts*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82648B-C1B9-4733-A977-A3C2ED157C89}"/>
              </a:ext>
            </a:extLst>
          </p:cNvPr>
          <p:cNvSpPr txBox="1"/>
          <p:nvPr/>
        </p:nvSpPr>
        <p:spPr>
          <a:xfrm>
            <a:off x="6062474" y="5739852"/>
            <a:ext cx="20882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latin typeface="Arial Narrow" panose="020B0606020202030204" pitchFamily="34" charset="0"/>
              </a:rPr>
              <a:t>* Angepasst nach PÄDAGOGIK 11/21 Seite 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9440F7-7B1F-451A-97A0-43A1B1584047}"/>
              </a:ext>
            </a:extLst>
          </p:cNvPr>
          <p:cNvSpPr txBox="1"/>
          <p:nvPr/>
        </p:nvSpPr>
        <p:spPr>
          <a:xfrm>
            <a:off x="1154285" y="5748166"/>
            <a:ext cx="22322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" b="0" strike="noStrike" dirty="0">
                <a:effectLst/>
                <a:latin typeface="Arial Narrow" panose="020B0606020202030204" pitchFamily="34" charset="0"/>
              </a:rPr>
              <a:t>Quelle: </a:t>
            </a:r>
            <a:r>
              <a:rPr lang="de-DE" sz="300" dirty="0">
                <a:hlinkClick r:id="rId4"/>
              </a:rPr>
              <a:t>Wirksamer Unterricht - Band 1_Trautwein et al. (2018)_Grundlagen.pdf (ibbw-bw.de) </a:t>
            </a:r>
            <a:r>
              <a:rPr lang="de-DE" sz="300" dirty="0">
                <a:latin typeface="Arial Narrow" panose="020B0606020202030204" pitchFamily="34" charset="0"/>
              </a:rPr>
              <a:t>(abgerufen am 08.02.2022)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421795-3C47-4619-A51D-E8A1287E9C5D}"/>
              </a:ext>
            </a:extLst>
          </p:cNvPr>
          <p:cNvSpPr txBox="1"/>
          <p:nvPr/>
        </p:nvSpPr>
        <p:spPr>
          <a:xfrm>
            <a:off x="1565356" y="5269440"/>
            <a:ext cx="4734836" cy="461665"/>
          </a:xfrm>
          <a:prstGeom prst="rect">
            <a:avLst/>
          </a:prstGeom>
          <a:solidFill>
            <a:srgbClr val="FFFFFB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3E143F-C8B2-47EE-BF85-CC6604F77A90}"/>
              </a:ext>
            </a:extLst>
          </p:cNvPr>
          <p:cNvSpPr txBox="1"/>
          <p:nvPr/>
        </p:nvSpPr>
        <p:spPr>
          <a:xfrm>
            <a:off x="6133394" y="5223891"/>
            <a:ext cx="936104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6665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KM-Präsentation">
  <a:themeElements>
    <a:clrScheme name="Larissa 1">
      <a:dk1>
        <a:srgbClr val="000000"/>
      </a:dk1>
      <a:lt1>
        <a:srgbClr val="FFFFC1"/>
      </a:lt1>
      <a:dk2>
        <a:srgbClr val="000000"/>
      </a:dk2>
      <a:lt2>
        <a:srgbClr val="C0C0C0"/>
      </a:lt2>
      <a:accent1>
        <a:srgbClr val="969696"/>
      </a:accent1>
      <a:accent2>
        <a:srgbClr val="0000FF"/>
      </a:accent2>
      <a:accent3>
        <a:srgbClr val="FFFFDD"/>
      </a:accent3>
      <a:accent4>
        <a:srgbClr val="000000"/>
      </a:accent4>
      <a:accent5>
        <a:srgbClr val="C9C9C9"/>
      </a:accent5>
      <a:accent6>
        <a:srgbClr val="0000E7"/>
      </a:accent6>
      <a:hlink>
        <a:srgbClr val="FF0000"/>
      </a:hlink>
      <a:folHlink>
        <a:srgbClr val="5F5F5F"/>
      </a:folHlink>
    </a:clrScheme>
    <a:fontScheme name="Lariss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C1"/>
        </a:lt1>
        <a:dk2>
          <a:srgbClr val="000000"/>
        </a:dk2>
        <a:lt2>
          <a:srgbClr val="C0C0C0"/>
        </a:lt2>
        <a:accent1>
          <a:srgbClr val="969696"/>
        </a:accent1>
        <a:accent2>
          <a:srgbClr val="0000FF"/>
        </a:accent2>
        <a:accent3>
          <a:srgbClr val="FFFFDD"/>
        </a:accent3>
        <a:accent4>
          <a:srgbClr val="000000"/>
        </a:accent4>
        <a:accent5>
          <a:srgbClr val="C9C9C9"/>
        </a:accent5>
        <a:accent6>
          <a:srgbClr val="0000E7"/>
        </a:accent6>
        <a:hlink>
          <a:srgbClr val="FF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A75CA854B40043B9AD9B2F019AB15A" ma:contentTypeVersion="2" ma:contentTypeDescription="Ein neues Dokument erstellen." ma:contentTypeScope="" ma:versionID="3e6cf231d5b67fb577e317bf3f799dbe">
  <xsd:schema xmlns:xsd="http://www.w3.org/2001/XMLSchema" xmlns:xs="http://www.w3.org/2001/XMLSchema" xmlns:p="http://schemas.microsoft.com/office/2006/metadata/properties" xmlns:ns2="fc24cb4d-76e1-4724-881b-25e12c8e01e2" targetNamespace="http://schemas.microsoft.com/office/2006/metadata/properties" ma:root="true" ma:fieldsID="36b92c270efd56355546808700e711ea" ns2:_="">
    <xsd:import namespace="fc24cb4d-76e1-4724-881b-25e12c8e01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4cb4d-76e1-4724-881b-25e12c8e0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BF41E-B88F-400A-AC70-83FB8F58FF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24cb4d-76e1-4724-881b-25e12c8e01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DFA811-EE09-4C9A-898E-57590236C092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fc24cb4d-76e1-4724-881b-25e12c8e01e2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F92830-01E1-4459-8EA8-C7D6974351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Bildschirmpräsentation (4:3)</PresentationFormat>
  <Paragraphs>154</Paragraphs>
  <Slides>15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Arial Narrow</vt:lpstr>
      <vt:lpstr>Segoe UI</vt:lpstr>
      <vt:lpstr>Segoe UI Semilight</vt:lpstr>
      <vt:lpstr>Symbol</vt:lpstr>
      <vt:lpstr>Times</vt:lpstr>
      <vt:lpstr>Times New Roman</vt:lpstr>
      <vt:lpstr>Wingdings</vt:lpstr>
      <vt:lpstr>KM-Präsentation</vt:lpstr>
      <vt:lpstr>Einführung in das Basismodell  für die Unterrichtsbeobachtung und -bewertung  an beruflichen Schulen</vt:lpstr>
      <vt:lpstr>Einordnung des Basismodells</vt:lpstr>
      <vt:lpstr>PowerPoint-Präsentation</vt:lpstr>
      <vt:lpstr>Was ist guter Unterricht?</vt:lpstr>
      <vt:lpstr>Basismodell</vt:lpstr>
      <vt:lpstr>Basismodell</vt:lpstr>
      <vt:lpstr>Basismodell</vt:lpstr>
      <vt:lpstr>PowerPoint-Präsentation</vt:lpstr>
      <vt:lpstr>PowerPoint-Präsentation</vt:lpstr>
      <vt:lpstr>PowerPoint-Präsentation</vt:lpstr>
      <vt:lpstr>Konkretisierung der Beobachtungsfelder</vt:lpstr>
      <vt:lpstr>Weitere Informationen zum neuen Basismodell und zu den Tiefenstrukturen erhalten Sie in den Informationsveranstaltungen.</vt:lpstr>
      <vt:lpstr>Anhang: Unterrichtsfeedbackbogen QUBE-F</vt:lpstr>
      <vt:lpstr>Informationsveranstaltungen zum neuen Basismodell</vt:lpstr>
      <vt:lpstr>Autorenteam des Basismodells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Basismodell Unterrichtsbeobachtung</dc:title>
  <dc:creator>Marc Abele</dc:creator>
  <cp:lastModifiedBy>Droll</cp:lastModifiedBy>
  <cp:revision>330</cp:revision>
  <cp:lastPrinted>2021-10-11T05:41:24Z</cp:lastPrinted>
  <dcterms:created xsi:type="dcterms:W3CDTF">2021-02-02T10:28:17Z</dcterms:created>
  <dcterms:modified xsi:type="dcterms:W3CDTF">2022-02-25T09:30:40Z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0x010100B7A75CA854B40043B9AD9B2F019AB15A</vt:lpwstr>
  </property>
</Properties>
</file>